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0.xml" ContentType="application/vnd.openxmlformats-officedocument.presentationml.notesSlide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1pPr>
    <a:lvl2pPr marL="356122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2pPr>
    <a:lvl3pPr marL="712245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3pPr>
    <a:lvl4pPr marL="1068367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4pPr>
    <a:lvl5pPr marL="1424490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5pPr>
    <a:lvl6pPr marL="1780612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6pPr>
    <a:lvl7pPr marL="2136735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7pPr>
    <a:lvl8pPr marL="2492857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8pPr>
    <a:lvl9pPr marL="2848980" algn="l" defTabSz="712245" rtl="0" eaLnBrk="1" latinLnBrk="0" hangingPunct="1">
      <a:defRPr sz="1402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ce Ngu Sook Ern (CDO/PETH)" initials="GNSE(" lastIdx="1" clrIdx="0">
    <p:extLst>
      <p:ext uri="{19B8F6BF-5375-455C-9EA6-DF929625EA0E}">
        <p15:presenceInfo xmlns:p15="http://schemas.microsoft.com/office/powerpoint/2012/main" userId="Grace Ngu Sook Ern (CDO/PETH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B965C7-68B0-4DEA-9281-BDB2763124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78A46-1D58-477E-A722-695186F31D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FC4AE-084F-432F-8DF1-1CFFB265D605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2F9FF-C095-427A-A6CF-12A832A27642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94500-4B7E-4206-842E-D3ED751D50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3B38F-814E-4007-A882-B3B71E03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7629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63577-614C-47A2-B6B2-67FC79257677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33FBC-51CB-4B2D-8FE3-AB5005924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7385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1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7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3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2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45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3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6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6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11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6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3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85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12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33FBC-51CB-4B2D-8FE3-AB50059241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RO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50"/>
            <a:ext cx="12192000" cy="685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979" y="932632"/>
            <a:ext cx="9801929" cy="1109697"/>
          </a:xfrm>
        </p:spPr>
        <p:txBody>
          <a:bodyPr anchor="b">
            <a:normAutofit/>
          </a:bodyPr>
          <a:lstStyle>
            <a:lvl1pPr algn="l">
              <a:defRPr sz="5134">
                <a:solidFill>
                  <a:srgbClr val="00B1A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472954" y="2042329"/>
            <a:ext cx="9815952" cy="410092"/>
          </a:xfrm>
        </p:spPr>
        <p:txBody>
          <a:bodyPr anchor="ctr">
            <a:noAutofit/>
          </a:bodyPr>
          <a:lstStyle>
            <a:lvl1pPr>
              <a:defRPr sz="2310" baseline="0">
                <a:solidFill>
                  <a:srgbClr val="00B1A9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006" y="202751"/>
            <a:ext cx="728740" cy="729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686" y="3614364"/>
            <a:ext cx="4901257" cy="102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12" kern="1200" dirty="0">
                <a:solidFill>
                  <a:srgbClr val="00B1A9"/>
                </a:solidFill>
                <a:latin typeface="Museo Sans 900" panose="02000000000000000000" pitchFamily="50" charset="0"/>
                <a:ea typeface="+mn-ea"/>
                <a:cs typeface="+mn-cs"/>
              </a:rPr>
              <a:t>© 2021 PETROLIAM NASIONAL BERHAD (PETRONAS)</a:t>
            </a:r>
            <a:endParaRPr lang="en-US" sz="1412" b="0" kern="1200" dirty="0">
              <a:solidFill>
                <a:srgbClr val="00B1A9"/>
              </a:solidFill>
              <a:latin typeface="Museo Sans 300" panose="02000000000000000000" pitchFamily="50" charset="0"/>
              <a:ea typeface="+mn-ea"/>
              <a:cs typeface="+mn-cs"/>
            </a:endParaRPr>
          </a:p>
          <a:p>
            <a:r>
              <a:rPr lang="en-US" sz="1155" b="0" kern="1200" dirty="0">
                <a:solidFill>
                  <a:srgbClr val="00B1A9"/>
                </a:solidFill>
                <a:latin typeface="Museo Sans 300" panose="02000000000000000000" pitchFamily="50" charset="0"/>
                <a:ea typeface="+mn-ea"/>
                <a:cs typeface="+mn-cs"/>
              </a:rPr>
              <a:t>All rights reserved. No part of this document may be reproduced, stored in a retrieval system or transmitted in any form or by any means (electronic, mechanical, photocopying, recording or otherwise) without the permission of the copyright owner.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747837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6953" y="2284151"/>
            <a:ext cx="6743890" cy="816988"/>
          </a:xfrm>
        </p:spPr>
        <p:txBody>
          <a:bodyPr anchor="ctr">
            <a:normAutofit/>
          </a:bodyPr>
          <a:lstStyle>
            <a:lvl1pPr algn="l">
              <a:defRPr sz="4235">
                <a:solidFill>
                  <a:srgbClr val="00B1A9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63003" y="3143991"/>
            <a:ext cx="6738430" cy="8224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buClr>
                <a:srgbClr val="00B1A9"/>
              </a:buClr>
              <a:defRPr sz="4235" i="0">
                <a:solidFill>
                  <a:srgbClr val="00A19C"/>
                </a:solidFill>
              </a:defRPr>
            </a:lvl1pPr>
            <a:lvl2pPr marL="457035" indent="0">
              <a:buClr>
                <a:srgbClr val="00B1A9"/>
              </a:buClr>
              <a:buNone/>
              <a:defRPr sz="4235"/>
            </a:lvl2pPr>
            <a:lvl3pPr>
              <a:buClr>
                <a:srgbClr val="00B1A9"/>
              </a:buClr>
              <a:defRPr/>
            </a:lvl3pPr>
            <a:lvl4pPr>
              <a:buClr>
                <a:srgbClr val="00B1A9"/>
              </a:buClr>
              <a:defRPr/>
            </a:lvl4pPr>
            <a:lvl5pPr>
              <a:buClr>
                <a:srgbClr val="00B1A9"/>
              </a:buClr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1" b="4037"/>
          <a:stretch/>
        </p:blipFill>
        <p:spPr>
          <a:xfrm>
            <a:off x="0" y="276132"/>
            <a:ext cx="4471072" cy="6581150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731997" y="6500141"/>
            <a:ext cx="2223582" cy="37252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12" i="1">
                <a:solidFill>
                  <a:srgbClr val="00B1A9"/>
                </a:solidFill>
              </a:defRPr>
            </a:lvl1pPr>
          </a:lstStyle>
          <a:p>
            <a:pPr lvl="0"/>
            <a:r>
              <a:rPr lang="en-US" dirty="0"/>
              <a:t>Page Number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48095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6661" y="5398842"/>
            <a:ext cx="4901257" cy="123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12" kern="1200" dirty="0">
                <a:solidFill>
                  <a:schemeClr val="bg1"/>
                </a:solidFill>
                <a:latin typeface="Museo Sans 900" panose="02000000000000000000" pitchFamily="50" charset="0"/>
                <a:ea typeface="+mn-ea"/>
                <a:cs typeface="+mn-cs"/>
              </a:rPr>
              <a:t>© 2021 PETROLIAM NASIONAL BERHAD (PETRONAS)</a:t>
            </a:r>
            <a:endParaRPr lang="pt-BR" sz="1412" b="1" kern="1200" dirty="0">
              <a:solidFill>
                <a:schemeClr val="bg1"/>
              </a:solidFill>
              <a:latin typeface="Museo Sans 900" panose="02000000000000000000" pitchFamily="50" charset="0"/>
              <a:ea typeface="+mn-ea"/>
              <a:cs typeface="+mn-cs"/>
            </a:endParaRPr>
          </a:p>
          <a:p>
            <a:pPr algn="r"/>
            <a:endParaRPr lang="en-US" sz="1412" b="0" kern="1200" dirty="0">
              <a:solidFill>
                <a:schemeClr val="bg1"/>
              </a:solidFill>
              <a:latin typeface="Museo Sans 300" panose="02000000000000000000" pitchFamily="50" charset="0"/>
              <a:ea typeface="+mn-ea"/>
              <a:cs typeface="+mn-cs"/>
            </a:endParaRPr>
          </a:p>
          <a:p>
            <a:pPr algn="r"/>
            <a:r>
              <a:rPr lang="en-US" sz="1155" b="0" kern="1200" dirty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rPr>
              <a:t>All rights reserved. No part of this document may be reproduced, stored in a retrieval system or transmitted in any form or by any means (electronic, mechanical, photocopying, recording or otherwise) without the permission of the copyright owner.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2684" y="2599483"/>
            <a:ext cx="694662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20" dirty="0">
                <a:solidFill>
                  <a:schemeClr val="bg1"/>
                </a:solidFill>
                <a:latin typeface="+mj-lt"/>
              </a:rPr>
              <a:t>Thank You</a:t>
            </a:r>
            <a:endParaRPr lang="en-US" sz="4620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150471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72" y="234713"/>
            <a:ext cx="10955556" cy="584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76" y="968188"/>
            <a:ext cx="10956904" cy="5208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buClr>
                <a:srgbClr val="00B1A9"/>
              </a:buClr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buClr>
                <a:srgbClr val="00B1A9"/>
              </a:buClr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buClr>
                <a:srgbClr val="00B1A9"/>
              </a:buClr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buClr>
                <a:srgbClr val="00B1A9"/>
              </a:buClr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buClr>
                <a:srgbClr val="00B1A9"/>
              </a:buClr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731997" y="6500141"/>
            <a:ext cx="2223582" cy="37252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12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Page Number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22412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01" y="240731"/>
            <a:ext cx="10955528" cy="566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77" y="1393033"/>
            <a:ext cx="10956903" cy="478393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 sz="1797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87002" y="806823"/>
            <a:ext cx="10955526" cy="469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182">
                <a:solidFill>
                  <a:srgbClr val="68468B"/>
                </a:solidFill>
                <a:latin typeface="Museo Sans 700" panose="02000000000000000000" pitchFamily="50" charset="0"/>
              </a:defRPr>
            </a:lvl1pPr>
            <a:lvl2pPr algn="l">
              <a:defRPr>
                <a:latin typeface="Museo Sans 700" panose="02000000000000000000" pitchFamily="50" charset="0"/>
              </a:defRPr>
            </a:lvl2pPr>
            <a:lvl3pPr algn="l">
              <a:defRPr>
                <a:latin typeface="Museo Sans 700" panose="02000000000000000000" pitchFamily="50" charset="0"/>
              </a:defRPr>
            </a:lvl3pPr>
            <a:lvl4pPr algn="l">
              <a:defRPr>
                <a:latin typeface="Museo Sans 700" panose="02000000000000000000" pitchFamily="50" charset="0"/>
              </a:defRPr>
            </a:lvl4pPr>
            <a:lvl5pPr algn="l">
              <a:defRPr>
                <a:latin typeface="Museo Sans 700" panose="02000000000000000000" pitchFamily="50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731997" y="6500141"/>
            <a:ext cx="2223582" cy="37252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12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Page Number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4395109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86972" y="234713"/>
            <a:ext cx="10955556" cy="584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731997" y="6500141"/>
            <a:ext cx="2223582" cy="37252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12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Page Number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517018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20108"/>
            <a:ext cx="12192000" cy="34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4" b="33144"/>
          <a:stretch/>
        </p:blipFill>
        <p:spPr>
          <a:xfrm>
            <a:off x="1" y="6520109"/>
            <a:ext cx="12192000" cy="36553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731997" y="6500141"/>
            <a:ext cx="2223582" cy="37252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412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Page Number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6876" y="1"/>
            <a:ext cx="3684865" cy="411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42496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42D5-DE21-4BEB-A53D-3B71E1962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6FE22-E20F-4E77-A017-3855CE56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9101-9890-4D8D-AE0B-20835064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8C36-E625-4AEC-8648-766451EBDF2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90320-2139-407F-859E-4534D7B7A9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7DF53-4C93-46B5-8DE5-E07B31F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1B0D7-D195-45B5-8F34-142EF656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8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629" y="233363"/>
            <a:ext cx="10984900" cy="585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9585750" y="6520108"/>
            <a:ext cx="2606251" cy="337892"/>
          </a:xfrm>
          <a:prstGeom prst="rect">
            <a:avLst/>
          </a:prstGeom>
        </p:spPr>
        <p:txBody>
          <a:bodyPr vert="horz" lIns="117356" tIns="58678" rIns="117356" bIns="58678" rtlCol="0">
            <a:normAutofit fontScale="62500" lnSpcReduction="20000"/>
          </a:bodyPr>
          <a:lstStyle>
            <a:lvl1pPr marL="178057" indent="-178057" algn="l" defTabSz="712226" rtl="0" eaLnBrk="1" latinLnBrk="0" hangingPunct="1">
              <a:lnSpc>
                <a:spcPct val="150000"/>
              </a:lnSpc>
              <a:spcBef>
                <a:spcPts val="779"/>
              </a:spcBef>
              <a:buClr>
                <a:srgbClr val="00A19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534170" indent="-178057" algn="l" defTabSz="712226" rtl="0" eaLnBrk="1" latinLnBrk="0" hangingPunct="1">
              <a:lnSpc>
                <a:spcPct val="150000"/>
              </a:lnSpc>
              <a:spcBef>
                <a:spcPts val="389"/>
              </a:spcBef>
              <a:buClr>
                <a:srgbClr val="00A19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useo Sans 300" panose="02000000000000000000" pitchFamily="50" charset="0"/>
                <a:ea typeface="+mn-ea"/>
                <a:cs typeface="+mn-cs"/>
              </a:defRPr>
            </a:lvl2pPr>
            <a:lvl3pPr marL="890283" indent="-178057" algn="l" defTabSz="712226" rtl="0" eaLnBrk="1" latinLnBrk="0" hangingPunct="1">
              <a:lnSpc>
                <a:spcPct val="150000"/>
              </a:lnSpc>
              <a:spcBef>
                <a:spcPts val="389"/>
              </a:spcBef>
              <a:buClr>
                <a:srgbClr val="00A19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useo Sans 300" panose="02000000000000000000" pitchFamily="50" charset="0"/>
                <a:ea typeface="+mn-ea"/>
                <a:cs typeface="+mn-cs"/>
              </a:defRPr>
            </a:lvl3pPr>
            <a:lvl4pPr marL="1246396" indent="-178057" algn="l" defTabSz="712226" rtl="0" eaLnBrk="1" latinLnBrk="0" hangingPunct="1">
              <a:lnSpc>
                <a:spcPct val="150000"/>
              </a:lnSpc>
              <a:spcBef>
                <a:spcPts val="389"/>
              </a:spcBef>
              <a:buClr>
                <a:srgbClr val="00A19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useo Sans 300" panose="02000000000000000000" pitchFamily="50" charset="0"/>
                <a:ea typeface="+mn-ea"/>
                <a:cs typeface="+mn-cs"/>
              </a:defRPr>
            </a:lvl4pPr>
            <a:lvl5pPr marL="1602509" indent="-178057" algn="l" defTabSz="712226" rtl="0" eaLnBrk="1" latinLnBrk="0" hangingPunct="1">
              <a:lnSpc>
                <a:spcPct val="150000"/>
              </a:lnSpc>
              <a:spcBef>
                <a:spcPts val="389"/>
              </a:spcBef>
              <a:buClr>
                <a:srgbClr val="00A19C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useo Sans 300" panose="02000000000000000000" pitchFamily="50" charset="0"/>
                <a:ea typeface="+mn-ea"/>
                <a:cs typeface="+mn-cs"/>
              </a:defRPr>
            </a:lvl5pPr>
            <a:lvl6pPr marL="1958622" indent="-178057" algn="l" defTabSz="712226" rtl="0" eaLnBrk="1" latinLnBrk="0" hangingPunct="1">
              <a:lnSpc>
                <a:spcPct val="90000"/>
              </a:lnSpc>
              <a:spcBef>
                <a:spcPts val="389"/>
              </a:spcBef>
              <a:buFont typeface="Arial" panose="020B0604020202020204" pitchFamily="34" charset="0"/>
              <a:buChar char="•"/>
              <a:defRPr sz="14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4735" indent="-178057" algn="l" defTabSz="712226" rtl="0" eaLnBrk="1" latinLnBrk="0" hangingPunct="1">
              <a:lnSpc>
                <a:spcPct val="90000"/>
              </a:lnSpc>
              <a:spcBef>
                <a:spcPts val="389"/>
              </a:spcBef>
              <a:buFont typeface="Arial" panose="020B0604020202020204" pitchFamily="34" charset="0"/>
              <a:buChar char="•"/>
              <a:defRPr sz="14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0848" indent="-178057" algn="l" defTabSz="712226" rtl="0" eaLnBrk="1" latinLnBrk="0" hangingPunct="1">
              <a:lnSpc>
                <a:spcPct val="90000"/>
              </a:lnSpc>
              <a:spcBef>
                <a:spcPts val="389"/>
              </a:spcBef>
              <a:buFont typeface="Arial" panose="020B0604020202020204" pitchFamily="34" charset="0"/>
              <a:buChar char="•"/>
              <a:defRPr sz="14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26961" indent="-178057" algn="l" defTabSz="712226" rtl="0" eaLnBrk="1" latinLnBrk="0" hangingPunct="1">
              <a:lnSpc>
                <a:spcPct val="90000"/>
              </a:lnSpc>
              <a:spcBef>
                <a:spcPts val="389"/>
              </a:spcBef>
              <a:buFont typeface="Arial" panose="020B0604020202020204" pitchFamily="34" charset="0"/>
              <a:buChar char="•"/>
              <a:defRPr sz="14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7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557629" y="1012197"/>
            <a:ext cx="10984900" cy="531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20108"/>
            <a:ext cx="12192000" cy="348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4" b="33144"/>
          <a:stretch/>
        </p:blipFill>
        <p:spPr>
          <a:xfrm>
            <a:off x="1" y="6520109"/>
            <a:ext cx="12192000" cy="3655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233363"/>
            <a:ext cx="557628" cy="585832"/>
            <a:chOff x="0" y="181828"/>
            <a:chExt cx="434340" cy="456461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251239"/>
              <a:ext cx="387049" cy="38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1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58" t="61164" r="13556" b="21782"/>
            <a:stretch/>
          </p:blipFill>
          <p:spPr>
            <a:xfrm>
              <a:off x="52083" y="181828"/>
              <a:ext cx="382257" cy="384048"/>
            </a:xfrm>
            <a:prstGeom prst="rect">
              <a:avLst/>
            </a:prstGeom>
          </p:spPr>
        </p:pic>
      </p:grpSp>
    </p:spTree>
    <p:custDataLst>
      <p:tags r:id="rId10"/>
    </p:custDataLst>
    <p:extLst>
      <p:ext uri="{BB962C8B-B14F-4D97-AF65-F5344CB8AC3E}">
        <p14:creationId xmlns:p14="http://schemas.microsoft.com/office/powerpoint/2010/main" val="390290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dt="0"/>
  <p:txStyles>
    <p:titleStyle>
      <a:lvl1pPr algn="l" defTabSz="914071" rtl="0" eaLnBrk="1" latinLnBrk="0" hangingPunct="1">
        <a:lnSpc>
          <a:spcPct val="100000"/>
        </a:lnSpc>
        <a:spcBef>
          <a:spcPct val="0"/>
        </a:spcBef>
        <a:buNone/>
        <a:defRPr sz="3080" kern="1200">
          <a:solidFill>
            <a:srgbClr val="00A19C"/>
          </a:solidFill>
          <a:latin typeface="Museo Sans 900" panose="02000000000000000000" pitchFamily="50" charset="0"/>
          <a:ea typeface="+mj-ea"/>
          <a:cs typeface="+mj-cs"/>
        </a:defRPr>
      </a:lvl1pPr>
    </p:titleStyle>
    <p:bodyStyle>
      <a:lvl1pPr marL="0" indent="0" algn="l" defTabSz="914071" rtl="0" eaLnBrk="1" latinLnBrk="0" hangingPunct="1">
        <a:lnSpc>
          <a:spcPct val="150000"/>
        </a:lnSpc>
        <a:spcBef>
          <a:spcPts val="1000"/>
        </a:spcBef>
        <a:buClr>
          <a:srgbClr val="00A19C"/>
        </a:buClr>
        <a:buFont typeface="Arial" panose="020B0604020202020204" pitchFamily="34" charset="0"/>
        <a:buNone/>
        <a:defRPr sz="1797" i="0" kern="1200" baseline="0">
          <a:solidFill>
            <a:schemeClr val="tx1">
              <a:lumMod val="75000"/>
              <a:lumOff val="25000"/>
            </a:schemeClr>
          </a:solidFill>
          <a:latin typeface="Museo Sans 300" panose="02000000000000000000" pitchFamily="50" charset="0"/>
          <a:ea typeface="+mn-ea"/>
          <a:cs typeface="+mn-cs"/>
        </a:defRPr>
      </a:lvl1pPr>
      <a:lvl2pPr marL="685554" indent="-228518" algn="l" defTabSz="914071" rtl="0" eaLnBrk="1" latinLnBrk="0" hangingPunct="1">
        <a:lnSpc>
          <a:spcPct val="150000"/>
        </a:lnSpc>
        <a:spcBef>
          <a:spcPts val="499"/>
        </a:spcBef>
        <a:buClr>
          <a:srgbClr val="00A19C"/>
        </a:buClr>
        <a:buFont typeface="Arial" panose="020B0604020202020204" pitchFamily="34" charset="0"/>
        <a:buChar char="•"/>
        <a:defRPr sz="1797" i="0" kern="1200">
          <a:solidFill>
            <a:schemeClr val="tx1">
              <a:lumMod val="75000"/>
              <a:lumOff val="25000"/>
            </a:schemeClr>
          </a:solidFill>
          <a:latin typeface="Museo Sans 300" panose="02000000000000000000" pitchFamily="50" charset="0"/>
          <a:ea typeface="+mn-ea"/>
          <a:cs typeface="+mn-cs"/>
        </a:defRPr>
      </a:lvl2pPr>
      <a:lvl3pPr marL="1142589" indent="-228518" algn="l" defTabSz="914071" rtl="0" eaLnBrk="1" latinLnBrk="0" hangingPunct="1">
        <a:lnSpc>
          <a:spcPct val="150000"/>
        </a:lnSpc>
        <a:spcBef>
          <a:spcPts val="499"/>
        </a:spcBef>
        <a:buClr>
          <a:srgbClr val="00A19C"/>
        </a:buClr>
        <a:buFont typeface="Arial" panose="020B0604020202020204" pitchFamily="34" charset="0"/>
        <a:buChar char="•"/>
        <a:defRPr sz="1797" i="0" kern="1200">
          <a:solidFill>
            <a:schemeClr val="tx1">
              <a:lumMod val="75000"/>
              <a:lumOff val="25000"/>
            </a:schemeClr>
          </a:solidFill>
          <a:latin typeface="Museo Sans 300" panose="02000000000000000000" pitchFamily="50" charset="0"/>
          <a:ea typeface="+mn-ea"/>
          <a:cs typeface="+mn-cs"/>
        </a:defRPr>
      </a:lvl3pPr>
      <a:lvl4pPr marL="1599625" indent="-228518" algn="l" defTabSz="914071" rtl="0" eaLnBrk="1" latinLnBrk="0" hangingPunct="1">
        <a:lnSpc>
          <a:spcPct val="150000"/>
        </a:lnSpc>
        <a:spcBef>
          <a:spcPts val="499"/>
        </a:spcBef>
        <a:buClr>
          <a:srgbClr val="00A19C"/>
        </a:buClr>
        <a:buFont typeface="Arial" panose="020B0604020202020204" pitchFamily="34" charset="0"/>
        <a:buChar char="•"/>
        <a:defRPr sz="1797" i="0" kern="1200">
          <a:solidFill>
            <a:schemeClr val="tx1">
              <a:lumMod val="75000"/>
              <a:lumOff val="25000"/>
            </a:schemeClr>
          </a:solidFill>
          <a:latin typeface="Museo Sans 300" panose="02000000000000000000" pitchFamily="50" charset="0"/>
          <a:ea typeface="+mn-ea"/>
          <a:cs typeface="+mn-cs"/>
        </a:defRPr>
      </a:lvl4pPr>
      <a:lvl5pPr marL="2056660" indent="-228518" algn="l" defTabSz="914071" rtl="0" eaLnBrk="1" latinLnBrk="0" hangingPunct="1">
        <a:lnSpc>
          <a:spcPct val="150000"/>
        </a:lnSpc>
        <a:spcBef>
          <a:spcPts val="499"/>
        </a:spcBef>
        <a:buClr>
          <a:srgbClr val="00A19C"/>
        </a:buClr>
        <a:buFont typeface="Arial" panose="020B0604020202020204" pitchFamily="34" charset="0"/>
        <a:buChar char="•"/>
        <a:defRPr sz="1797" i="0" kern="1200">
          <a:solidFill>
            <a:schemeClr val="tx1">
              <a:lumMod val="75000"/>
              <a:lumOff val="25000"/>
            </a:schemeClr>
          </a:solidFill>
          <a:latin typeface="Museo Sans 300" panose="02000000000000000000" pitchFamily="50" charset="0"/>
          <a:ea typeface="+mn-ea"/>
          <a:cs typeface="+mn-cs"/>
        </a:defRPr>
      </a:lvl5pPr>
      <a:lvl6pPr marL="2513695" indent="-228518" algn="l" defTabSz="9140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731" indent="-228518" algn="l" defTabSz="9140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66" indent="-228518" algn="l" defTabSz="9140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802" indent="-228518" algn="l" defTabSz="9140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5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71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6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42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77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213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49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85" algn="l" defTabSz="91407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C39D28-7AC6-464E-B1C9-7B4FBA08C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Energy Consumption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AE7AD-43E3-4D1F-9D4C-91B1EA1186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411828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0AE1D-B12B-40D2-8879-D8746301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2" y="1032176"/>
            <a:ext cx="10520855" cy="52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7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9643B-2483-445C-B929-41FE3EED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22" y="882363"/>
            <a:ext cx="10955556" cy="54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B17E9-E935-4F50-85FF-D859F1F9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9" y="962986"/>
            <a:ext cx="11035862" cy="5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1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1362D-E410-48CD-90DB-40C0BAEDF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6809"/>
            <a:ext cx="12192000" cy="21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7754C-A3FA-404E-B52E-60CD549C4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823"/>
            <a:ext cx="12192000" cy="40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48978-B9EE-459D-AFCB-949B54C51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752"/>
            <a:ext cx="12192000" cy="40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635AA-24CE-4B9C-8FFA-47B19167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8" y="1005773"/>
            <a:ext cx="11056883" cy="549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A4A7-1077-4BE6-BFA3-A4E2BF65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22" y="980012"/>
            <a:ext cx="10955556" cy="53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6B4AB-09E6-436F-81C0-08907F4A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207" y="962986"/>
            <a:ext cx="7913790" cy="52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5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D8769-43BE-4314-87A1-92EA2E26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1754210"/>
            <a:ext cx="11068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Predictions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543C07-C086-4767-B72F-E94E220B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37" y="1137855"/>
            <a:ext cx="91535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variables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E59E6-889A-4503-9AF6-0B90EF37B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8807"/>
            <a:ext cx="12192000" cy="338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F747F-4A42-4800-8B78-D0A26AE694CC}"/>
              </a:ext>
            </a:extLst>
          </p:cNvPr>
          <p:cNvSpPr txBox="1"/>
          <p:nvPr/>
        </p:nvSpPr>
        <p:spPr>
          <a:xfrm>
            <a:off x="117130" y="1113206"/>
            <a:ext cx="11748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ea typeface="+mn-ea"/>
                <a:cs typeface="+mn-cs"/>
              </a:rPr>
              <a:t>To decide on the best variables for clustering, highest variance is preferred for identify disparities. </a:t>
            </a:r>
            <a:r>
              <a:rPr lang="en-US" sz="1100" dirty="0"/>
              <a:t> From the univariate boxplot, inference: </a:t>
            </a:r>
          </a:p>
          <a:p>
            <a:pPr marL="171450" indent="-171450">
              <a:buFontTx/>
              <a:buChar char="-"/>
            </a:pPr>
            <a:r>
              <a:rPr lang="en-US" sz="1100" kern="1200" dirty="0">
                <a:ea typeface="+mn-ea"/>
                <a:cs typeface="+mn-cs"/>
              </a:rPr>
              <a:t>Encoded surface, encoded is day off, encoded is night, encoded hour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r>
              <a:rPr lang="en-US" sz="1100" i="1" dirty="0"/>
              <a:t>Note: Unable to identify interaction effects between multiple variables  - trial and error. </a:t>
            </a:r>
          </a:p>
        </p:txBody>
      </p:sp>
    </p:spTree>
    <p:extLst>
      <p:ext uri="{BB962C8B-B14F-4D97-AF65-F5344CB8AC3E}">
        <p14:creationId xmlns:p14="http://schemas.microsoft.com/office/powerpoint/2010/main" val="332144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Metadata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0CF93-ADD6-4581-8930-B24801EA8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9"/>
          <a:stretch/>
        </p:blipFill>
        <p:spPr>
          <a:xfrm>
            <a:off x="161755" y="935817"/>
            <a:ext cx="3836522" cy="2561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4A12C-0184-4038-9534-DD62D604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5784"/>
            <a:ext cx="4314825" cy="2867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DE0F6-E891-4FC5-821F-B1FD7B059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370" y="59252"/>
            <a:ext cx="3952875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1C279-D4AE-4320-BBA4-A553BE80B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3275" y="3032294"/>
            <a:ext cx="4514850" cy="343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84554-FDB7-4142-9EEA-C4D176A6E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25" y="3067683"/>
            <a:ext cx="43338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9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9490C1-225F-4AB2-90C9-803E3E21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992" y="234713"/>
            <a:ext cx="3990975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8F970B-34FA-4EB6-ACD1-74FE8E3B1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50" y="2808052"/>
            <a:ext cx="12192000" cy="38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3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E1524-81B1-4863-B0CE-A59D6D1E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4999"/>
            <a:ext cx="12192000" cy="4074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439D7-8FED-4E7A-BED1-13C5AD3C825B}"/>
              </a:ext>
            </a:extLst>
          </p:cNvPr>
          <p:cNvSpPr txBox="1"/>
          <p:nvPr/>
        </p:nvSpPr>
        <p:spPr>
          <a:xfrm>
            <a:off x="117130" y="1113206"/>
            <a:ext cx="11748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Inference: There may be different in characteristics of different base temperature buildings. 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Smaller buildings are found at high base temperature locations</a:t>
            </a:r>
            <a:endParaRPr lang="en-US" sz="1100" kern="12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75160-D75F-42CE-982E-C6D7B79A9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50" y="1487598"/>
            <a:ext cx="12192000" cy="38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660C0A-4472-48A7-B59E-C3AD84A7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0430"/>
            <a:ext cx="12192000" cy="40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B674A-87D7-491E-9BBC-8B12B135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4634"/>
            <a:ext cx="12192000" cy="40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A942E-BD90-4A35-9708-3BF2CDC7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on 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9F2DA9-83E0-443F-A463-9963CCD561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E6EB-031E-4FCE-99A0-300B9CFE2CB6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Internal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6014B-FDE9-4BA7-89A5-019D2344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9365"/>
            <a:ext cx="12192000" cy="40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0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heme/theme1.xml><?xml version="1.0" encoding="utf-8"?>
<a:theme xmlns:a="http://schemas.openxmlformats.org/drawingml/2006/main" name="Courseware Storyboard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TRONAS COURSEWARE">
      <a:majorFont>
        <a:latin typeface="Museo Sans 900"/>
        <a:ea typeface=""/>
        <a:cs typeface=""/>
      </a:majorFont>
      <a:minorFont>
        <a:latin typeface="Museo Sans 30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A19C"/>
        </a:solidFill>
        <a:ln>
          <a:solidFill>
            <a:srgbClr val="00A19C"/>
          </a:solidFill>
        </a:ln>
      </a:spPr>
      <a:bodyPr rot="0" spcFirstLastPara="0" vertOverflow="overflow" horzOverflow="overflow" vert="horz" wrap="square" lIns="89076" tIns="44538" rIns="89076" bIns="44538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892312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900" kern="1200" dirty="0" smtClean="0">
            <a:solidFill>
              <a:schemeClr val="lt1"/>
            </a:solidFill>
            <a:latin typeface="Museo Sans 300" panose="02000000000000000000" pitchFamily="50" charset="0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r">
          <a:defRPr sz="1100" kern="1200" dirty="0" smtClean="0">
            <a:solidFill>
              <a:schemeClr val="bg1"/>
            </a:solidFill>
            <a:latin typeface="Museo Sans 900" panose="02000000000000000000" pitchFamily="50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a894df29-9e07-45ae-95a6-4e7eb881815a">
  <element uid="fc6b8280-ed85-41e2-bcb5-17f2674e7dc3" value=""/>
  <element uid="63fe904a-5fdc-4578-a9e9-8bed5f54c116" value=""/>
  <element uid="156167bd-046a-459b-9d5a-a42ee179a501" value=""/>
</sisl>
</file>

<file path=customXml/itemProps1.xml><?xml version="1.0" encoding="utf-8"?>
<ds:datastoreItem xmlns:ds="http://schemas.openxmlformats.org/officeDocument/2006/customXml" ds:itemID="{55DC5C90-06BE-4E73-A4CA-A9DC5DE380B2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Courseware Storyboard Template</Template>
  <TotalTime>4518</TotalTime>
  <Words>196</Words>
  <Application>Microsoft Office PowerPoint</Application>
  <PresentationFormat>Widescreen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Museo Sans 300</vt:lpstr>
      <vt:lpstr>Museo Sans 700</vt:lpstr>
      <vt:lpstr>Museo Sans 900</vt:lpstr>
      <vt:lpstr>Verdana</vt:lpstr>
      <vt:lpstr>Courseware Storyboard Template</vt:lpstr>
      <vt:lpstr>Building Energy Consumption</vt:lpstr>
      <vt:lpstr>EDA on Predictions</vt:lpstr>
      <vt:lpstr>EDA on Metadata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EDA on Train</vt:lpstr>
      <vt:lpstr>Variance of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Energy Consumption</dc:title>
  <dc:creator>Grace Ngu Sook Ern (CDO/PETH)</dc:creator>
  <cp:keywords>P37r0n45DCS_InternalInternal</cp:keywords>
  <cp:lastModifiedBy>Grace Ngu Sook Ern (CDO/PETH)</cp:lastModifiedBy>
  <cp:revision>12</cp:revision>
  <dcterms:created xsi:type="dcterms:W3CDTF">2021-01-18T06:43:11Z</dcterms:created>
  <dcterms:modified xsi:type="dcterms:W3CDTF">2021-01-21T10:02:07Z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13d7a7c9-bb68-418d-b9d4-315b0940689f</vt:lpwstr>
  </property>
  <property fmtid="{D5CDD505-2E9C-101B-9397-08002B2CF9AE}" pid="3" name="bjDocumentLabelXML">
    <vt:lpwstr>&lt;?xml version="1.0" encoding="us-ascii"?&gt;&lt;sisl xmlns:xsd="http://www.w3.org/2001/XMLSchema" xmlns:xsi="http://www.w3.org/2001/XMLSchema-instance" sislVersion="0" policy="a894df29-9e07-45ae-95a6-4e7eb881815a" xmlns="http://www.boldonjames.com/2008/01/sie/i</vt:lpwstr>
  </property>
  <property fmtid="{D5CDD505-2E9C-101B-9397-08002B2CF9AE}" pid="4" name="bjDocumentLabelXML-0">
    <vt:lpwstr>nternal/label"&gt;&lt;element uid="fc6b8280-ed85-41e2-bcb5-17f2674e7dc3" value="" /&gt;&lt;element uid="63fe904a-5fdc-4578-a9e9-8bed5f54c116" value="" /&gt;&lt;element uid="156167bd-046a-459b-9d5a-a42ee179a501" value="" /&gt;&lt;/sisl&gt;</vt:lpwstr>
  </property>
  <property fmtid="{D5CDD505-2E9C-101B-9397-08002B2CF9AE}" pid="5" name="bjDocumentSecurityLabel">
    <vt:lpwstr>[Internal] </vt:lpwstr>
  </property>
  <property fmtid="{D5CDD505-2E9C-101B-9397-08002B2CF9AE}" pid="6" name="bjSaver">
    <vt:lpwstr>DGv882JubS6/7bSSSH84zwSeGAeBliE4</vt:lpwstr>
  </property>
  <property fmtid="{D5CDD505-2E9C-101B-9397-08002B2CF9AE}" pid="7" name="DCSMetadata">
    <vt:lpwstr>P37r0n45DCS_InternalInternal</vt:lpwstr>
  </property>
</Properties>
</file>